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9" r:id="rId3"/>
    <p:sldId id="260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919F"/>
    <a:srgbClr val="001111"/>
    <a:srgbClr val="10B1C1"/>
    <a:srgbClr val="1FD3E9"/>
    <a:srgbClr val="DDB00E"/>
    <a:srgbClr val="8269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84" autoAdjust="0"/>
    <p:restoredTop sz="95865"/>
  </p:normalViewPr>
  <p:slideViewPr>
    <p:cSldViewPr snapToGrid="0">
      <p:cViewPr varScale="1">
        <p:scale>
          <a:sx n="107" d="100"/>
          <a:sy n="107" d="100"/>
        </p:scale>
        <p:origin x="69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1E1B66-6BC1-934F-BC44-F6C9EDD31E83}" type="datetimeFigureOut">
              <a:rPr lang="x-none" smtClean="0"/>
              <a:t>9/9/2023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5DEB59-FE16-754D-AC4F-7D5698419CE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5590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84323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62000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ctr.gr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ctr.gr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057F4C58-A1D3-1CC9-53C4-A5E440E48668}"/>
              </a:ext>
            </a:extLst>
          </p:cNvPr>
          <p:cNvSpPr txBox="1"/>
          <p:nvPr userDrawn="1"/>
        </p:nvSpPr>
        <p:spPr>
          <a:xfrm>
            <a:off x="1001486" y="-2351314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x-none" sz="2400" dirty="0"/>
          </a:p>
        </p:txBody>
      </p:sp>
      <p:sp>
        <p:nvSpPr>
          <p:cNvPr id="26" name="Text Box 3">
            <a:extLst>
              <a:ext uri="{FF2B5EF4-FFF2-40B4-BE49-F238E27FC236}">
                <a16:creationId xmlns:a16="http://schemas.microsoft.com/office/drawing/2014/main" id="{7BE8C360-3947-A67C-E931-282C5419741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021070" y="1100600"/>
            <a:ext cx="7923918" cy="90191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en-US" b="1" spc="-150" dirty="0">
                <a:solidFill>
                  <a:srgbClr val="043339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11</a:t>
            </a:r>
            <a:r>
              <a:rPr lang="en-US" b="1" spc="-150" baseline="30000" dirty="0">
                <a:solidFill>
                  <a:srgbClr val="043339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th</a:t>
            </a:r>
            <a:r>
              <a:rPr lang="en-US" b="1" spc="-150" dirty="0">
                <a:solidFill>
                  <a:srgbClr val="043339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INTERNATIONAL CONGRESS on TRANSPORTATION RESEARCH</a:t>
            </a:r>
            <a:endParaRPr lang="el-GR" spc="-15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r>
              <a:rPr lang="en-US" dirty="0">
                <a:solidFill>
                  <a:srgbClr val="E8B80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Clean and Accessible to All Multimodal Transport</a:t>
            </a:r>
            <a:endParaRPr lang="en-GB" sz="1800" b="0" i="0" dirty="0">
              <a:solidFill>
                <a:srgbClr val="0B919F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Bef>
                <a:spcPts val="300"/>
              </a:spcBef>
            </a:pPr>
            <a:r>
              <a:rPr lang="en-GB" sz="1400" b="1" i="0" dirty="0">
                <a:solidFill>
                  <a:srgbClr val="0B919F"/>
                </a:solidFill>
                <a:effectLst/>
                <a:latin typeface="Open Sans" panose="020B0606030504020204" pitchFamily="34" charset="0"/>
              </a:rPr>
              <a:t>20 – 22 September 2023, Heraklion, Crete</a:t>
            </a:r>
          </a:p>
          <a:p>
            <a:pPr>
              <a:lnSpc>
                <a:spcPct val="107000"/>
              </a:lnSpc>
            </a:pPr>
            <a:endParaRPr lang="el-GR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00" b="1" dirty="0">
                <a:solidFill>
                  <a:srgbClr val="E8B80E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 </a:t>
            </a:r>
            <a:endParaRPr lang="el-GR" sz="3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239" y="884918"/>
            <a:ext cx="3402597" cy="1086748"/>
          </a:xfrm>
          <a:prstGeom prst="rect">
            <a:avLst/>
          </a:prstGeom>
        </p:spPr>
      </p:pic>
      <p:pic>
        <p:nvPicPr>
          <p:cNvPr id="10" name="Εικόνα 3">
            <a:extLst>
              <a:ext uri="{FF2B5EF4-FFF2-40B4-BE49-F238E27FC236}">
                <a16:creationId xmlns:a16="http://schemas.microsoft.com/office/drawing/2014/main" id="{56547F79-DD2D-12E3-03C4-3361656935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029" y="162975"/>
            <a:ext cx="4251772" cy="1839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587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167C7-7CBA-F49E-1780-013D20039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BC3D4D-319B-9B33-8C5A-E09995C8F7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502919-8345-5116-CCBC-5CF0952F0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64EED-5F3B-2446-A68B-2A9CFAE49396}" type="datetimeFigureOut">
              <a:rPr lang="x-none" smtClean="0"/>
              <a:t>9/9/2023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6346C3-2549-ACE7-6CA5-CF1BFB240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8360-97DF-5F43-174B-324182708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1053D-C91E-154A-852D-8746597D28B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29356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A0DF2D-C7F8-30F0-F8D3-BB772BCB96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15CB70-78FC-4947-D60E-75CA3FD6AC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DD51D0-5A64-43B1-3931-C95F01A8B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64EED-5F3B-2446-A68B-2A9CFAE49396}" type="datetimeFigureOut">
              <a:rPr lang="x-none" smtClean="0"/>
              <a:t>9/9/2023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13DD8-0E45-A9ED-25A9-11E2D606C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EE668E-A412-D3B2-6260-06CEE8A9F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1053D-C91E-154A-852D-8746597D28B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32454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4">
            <a:extLst>
              <a:ext uri="{FF2B5EF4-FFF2-40B4-BE49-F238E27FC236}">
                <a16:creationId xmlns:a16="http://schemas.microsoft.com/office/drawing/2014/main" id="{831F57CB-7CF1-6638-4369-C8DD56D6F4F6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1006891"/>
            <a:ext cx="12192000" cy="0"/>
          </a:xfrm>
          <a:prstGeom prst="line">
            <a:avLst/>
          </a:prstGeom>
          <a:ln w="190500">
            <a:gradFill>
              <a:gsLst>
                <a:gs pos="0">
                  <a:srgbClr val="F4C210">
                    <a:alpha val="53000"/>
                  </a:srgbClr>
                </a:gs>
                <a:gs pos="100000">
                  <a:srgbClr val="0DBBCC">
                    <a:alpha val="56000"/>
                  </a:srgbClr>
                </a:gs>
              </a:gsLst>
              <a:lin ang="10800000" scaled="0"/>
            </a:gradFill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 userDrawn="1"/>
        </p:nvGrpSpPr>
        <p:grpSpPr>
          <a:xfrm>
            <a:off x="10427885" y="156815"/>
            <a:ext cx="1764115" cy="697826"/>
            <a:chOff x="10427885" y="156815"/>
            <a:chExt cx="1764115" cy="697826"/>
          </a:xfrm>
        </p:grpSpPr>
        <p:pic>
          <p:nvPicPr>
            <p:cNvPr id="18" name="Εικόνα 3">
              <a:extLst>
                <a:ext uri="{FF2B5EF4-FFF2-40B4-BE49-F238E27FC236}">
                  <a16:creationId xmlns:a16="http://schemas.microsoft.com/office/drawing/2014/main" id="{56547F79-DD2D-12E3-03C4-3361656935C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27885" y="156815"/>
              <a:ext cx="1612900" cy="697826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9AE3D9D-EA71-9DC5-94F2-A71EC61601D1}"/>
                </a:ext>
              </a:extLst>
            </p:cNvPr>
            <p:cNvSpPr txBox="1"/>
            <p:nvPr/>
          </p:nvSpPr>
          <p:spPr>
            <a:xfrm>
              <a:off x="11059969" y="527191"/>
              <a:ext cx="1132031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b="1" dirty="0">
                  <a:solidFill>
                    <a:srgbClr val="0B919F"/>
                  </a:solidFill>
                  <a:latin typeface="Open Sans" panose="020B0606030504020204" pitchFamily="34" charset="0"/>
                  <a:hlinkClick r:id="rId3"/>
                </a:rPr>
                <a:t>www.ictr.gr</a:t>
              </a:r>
              <a:r>
                <a:rPr lang="en-GB" sz="1200" b="1" dirty="0">
                  <a:solidFill>
                    <a:srgbClr val="0B919F"/>
                  </a:solidFill>
                  <a:latin typeface="Open Sans" panose="020B0606030504020204" pitchFamily="34" charset="0"/>
                </a:rPr>
                <a:t> </a:t>
              </a:r>
              <a:endParaRPr lang="en-US" sz="1200" b="1" dirty="0">
                <a:solidFill>
                  <a:srgbClr val="0B919F"/>
                </a:solidFill>
              </a:endParaRPr>
            </a:p>
          </p:txBody>
        </p:sp>
      </p:grp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B53692DE-EFA3-DA2F-1A7D-7306012C0F00}"/>
              </a:ext>
            </a:extLst>
          </p:cNvPr>
          <p:cNvSpPr txBox="1">
            <a:spLocks/>
          </p:cNvSpPr>
          <p:nvPr userDrawn="1"/>
        </p:nvSpPr>
        <p:spPr>
          <a:xfrm>
            <a:off x="7030516" y="6448424"/>
            <a:ext cx="3939427" cy="180977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defPPr>
              <a:defRPr lang="x-none"/>
            </a:defPPr>
            <a:lvl1pPr marL="0" algn="r" defTabSz="914400" rtl="0" eaLnBrk="1" latinLnBrk="0" hangingPunct="1">
              <a:defRPr sz="100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September</a:t>
            </a:r>
            <a:r>
              <a:rPr lang="el-GR"/>
              <a:t> </a:t>
            </a:r>
            <a:r>
              <a:rPr lang="en-US"/>
              <a:t>2</a:t>
            </a:r>
            <a:r>
              <a:rPr lang="el-GR"/>
              <a:t>-</a:t>
            </a:r>
            <a:r>
              <a:rPr lang="en-US"/>
              <a:t>3</a:t>
            </a:r>
            <a:r>
              <a:rPr lang="el-GR"/>
              <a:t>, 20</a:t>
            </a:r>
            <a:r>
              <a:rPr lang="en-US"/>
              <a:t>21</a:t>
            </a:r>
            <a:r>
              <a:rPr lang="el-GR"/>
              <a:t> – </a:t>
            </a:r>
            <a:r>
              <a:rPr lang="en-US"/>
              <a:t>Rhodes</a:t>
            </a:r>
            <a:r>
              <a:rPr lang="el-GR"/>
              <a:t>, Greece</a:t>
            </a:r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EA6F00FF-7215-3D1F-97B6-85339D1E5B23}"/>
              </a:ext>
            </a:extLst>
          </p:cNvPr>
          <p:cNvSpPr txBox="1">
            <a:spLocks/>
          </p:cNvSpPr>
          <p:nvPr userDrawn="1"/>
        </p:nvSpPr>
        <p:spPr>
          <a:xfrm>
            <a:off x="11071516" y="6448425"/>
            <a:ext cx="812588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defPPr>
              <a:defRPr lang="x-none"/>
            </a:defPPr>
            <a:lvl1pPr marL="0" algn="r" defTabSz="914400" rtl="0" eaLnBrk="1" latinLnBrk="0" hangingPunct="1">
              <a:defRPr sz="100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4C99D79-8A4B-4031-B1E0-AF26F8EDF2BC}" type="slidenum">
              <a:rPr lang="el-GR" smtClean="0"/>
              <a:pPr/>
              <a:t>‹#›</a:t>
            </a:fld>
            <a:endParaRPr lang="el-GR" dirty="0"/>
          </a:p>
        </p:txBody>
      </p:sp>
      <p:cxnSp>
        <p:nvCxnSpPr>
          <p:cNvPr id="16" name="Straight Connector 4">
            <a:extLst>
              <a:ext uri="{FF2B5EF4-FFF2-40B4-BE49-F238E27FC236}">
                <a16:creationId xmlns:a16="http://schemas.microsoft.com/office/drawing/2014/main" id="{E21BA44D-3025-8B1E-1872-83FB123EDBE6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330533"/>
            <a:ext cx="12192000" cy="0"/>
          </a:xfrm>
          <a:prstGeom prst="line">
            <a:avLst/>
          </a:prstGeom>
          <a:ln w="25400">
            <a:gradFill>
              <a:gsLst>
                <a:gs pos="0">
                  <a:srgbClr val="F4C210">
                    <a:alpha val="53000"/>
                  </a:srgbClr>
                </a:gs>
                <a:gs pos="100000">
                  <a:srgbClr val="0DBBCC">
                    <a:alpha val="56000"/>
                  </a:srgbClr>
                </a:gs>
              </a:gsLst>
              <a:lin ang="10800000" scaled="0"/>
            </a:gradFill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2898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0A8D4-7E09-0EB9-4DC5-6D87A6F5E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A0658-BC0F-6BED-1531-2BC480FB8E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471FC2-53EA-7A33-A2D5-F3F84CDD6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64EED-5F3B-2446-A68B-2A9CFAE49396}" type="datetimeFigureOut">
              <a:rPr lang="x-none" smtClean="0"/>
              <a:t>9/9/2023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7E4586-3EA8-4DB3-1715-7A81AB486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9D530F-B3AC-DD02-A248-0F2F9BFD9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1053D-C91E-154A-852D-8746597D28BD}" type="slidenum">
              <a:rPr lang="x-none" smtClean="0"/>
              <a:t>‹#›</a:t>
            </a:fld>
            <a:endParaRPr lang="x-none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0427885" y="144115"/>
            <a:ext cx="1764115" cy="697826"/>
            <a:chOff x="10427885" y="156815"/>
            <a:chExt cx="1764115" cy="697826"/>
          </a:xfrm>
        </p:grpSpPr>
        <p:pic>
          <p:nvPicPr>
            <p:cNvPr id="8" name="Εικόνα 3">
              <a:extLst>
                <a:ext uri="{FF2B5EF4-FFF2-40B4-BE49-F238E27FC236}">
                  <a16:creationId xmlns:a16="http://schemas.microsoft.com/office/drawing/2014/main" id="{56547F79-DD2D-12E3-03C4-3361656935C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27885" y="156815"/>
              <a:ext cx="1612900" cy="697826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9AE3D9D-EA71-9DC5-94F2-A71EC61601D1}"/>
                </a:ext>
              </a:extLst>
            </p:cNvPr>
            <p:cNvSpPr txBox="1"/>
            <p:nvPr/>
          </p:nvSpPr>
          <p:spPr>
            <a:xfrm>
              <a:off x="11059969" y="527191"/>
              <a:ext cx="1132031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b="1" dirty="0">
                  <a:solidFill>
                    <a:srgbClr val="0B919F"/>
                  </a:solidFill>
                  <a:latin typeface="Open Sans" panose="020B0606030504020204" pitchFamily="34" charset="0"/>
                  <a:hlinkClick r:id="rId3"/>
                </a:rPr>
                <a:t>www.ictr.gr</a:t>
              </a:r>
              <a:r>
                <a:rPr lang="en-GB" sz="1200" b="1" dirty="0">
                  <a:solidFill>
                    <a:srgbClr val="0B919F"/>
                  </a:solidFill>
                  <a:latin typeface="Open Sans" panose="020B0606030504020204" pitchFamily="34" charset="0"/>
                </a:rPr>
                <a:t> </a:t>
              </a:r>
              <a:endParaRPr lang="en-US" sz="1200" b="1" dirty="0">
                <a:solidFill>
                  <a:srgbClr val="0B919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2188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E76CD-A69D-14E3-948E-A9C48386D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F3387-1F2E-DC3C-4BA9-9BF727AAB8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4C0DE9-2F1C-CFE8-3C00-E0F4AC2277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3ADB99-98DD-847A-35A3-C19A3BAE1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64EED-5F3B-2446-A68B-2A9CFAE49396}" type="datetimeFigureOut">
              <a:rPr lang="x-none" smtClean="0"/>
              <a:t>9/9/2023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ECBAB7-C0E8-4C73-5507-D991F3349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863D1D-398B-AE38-2D70-E50E9FEC2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1053D-C91E-154A-852D-8746597D28B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20551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5880C-955A-1E25-EA05-A10FABE3B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F4710-00D6-7E3C-4AAC-F918A04E8C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8E35AA-46B8-24ED-C2A9-79CEDAFB44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EE87DE-B22E-6CD0-7E3C-D20B3CB19B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E4A633-E511-39B1-A1FF-4E43AC4054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EF2CDB-67DD-5142-EE16-223987869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64EED-5F3B-2446-A68B-2A9CFAE49396}" type="datetimeFigureOut">
              <a:rPr lang="x-none" smtClean="0"/>
              <a:t>9/9/2023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F77F13-AFC5-21BB-491E-75D2B66F2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31F0CD-C15B-D46F-3AD4-6D98D7334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1053D-C91E-154A-852D-8746597D28B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064136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097A7-F5A7-2EA3-DDBB-2BC9A1C4B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1D9F49-771E-E034-A9EB-66123CAC0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64EED-5F3B-2446-A68B-2A9CFAE49396}" type="datetimeFigureOut">
              <a:rPr lang="x-none" smtClean="0"/>
              <a:t>9/9/2023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88F0FC-9861-8F39-2C89-4C960759B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171DEC-9330-454A-E9C8-47C8E8A06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1053D-C91E-154A-852D-8746597D28B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25191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A2CEC3-B689-6525-35BD-FBD3FAE5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64EED-5F3B-2446-A68B-2A9CFAE49396}" type="datetimeFigureOut">
              <a:rPr lang="x-none" smtClean="0"/>
              <a:t>9/9/2023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9F4035-AC8F-9EA1-309F-FB5403743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29E013-43C9-15E3-87F6-27B5FF1A9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1053D-C91E-154A-852D-8746597D28B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57201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97BC8-94A6-973E-2FF0-C2BEA25B4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F2D0D-137F-0EAD-540C-EEDFDA569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A5E17A-152F-0377-1660-BAC0390C5F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32ECF5-C480-83C2-A43C-01FC8558A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64EED-5F3B-2446-A68B-2A9CFAE49396}" type="datetimeFigureOut">
              <a:rPr lang="x-none" smtClean="0"/>
              <a:t>9/9/2023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ABA5AD-D645-4A7A-8825-7D279A01A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DE29C7-A084-B440-5EE0-C91E4CA43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1053D-C91E-154A-852D-8746597D28B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99495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3259F-674F-D097-26B0-AE6449FE6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E4771B-DF8B-47FB-6D12-D65EB2B101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D5028D-C832-8B26-5A15-84CB4C0FA0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48D0FE-B2C8-6EEC-6DF8-14936164D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64EED-5F3B-2446-A68B-2A9CFAE49396}" type="datetimeFigureOut">
              <a:rPr lang="x-none" smtClean="0"/>
              <a:t>9/9/2023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AA376B-3402-FEF8-582C-70E42BE17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B09516-F310-04B1-3975-2DBAC776A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1053D-C91E-154A-852D-8746597D28B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1122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668A77-2E18-CDD8-F522-0E9C54EA2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7ABD3B-52DB-AF8C-8DEC-C0FE8F89F1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B0DBDD-3AE0-652F-F7F1-1407964BF9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64EED-5F3B-2446-A68B-2A9CFAE49396}" type="datetimeFigureOut">
              <a:rPr lang="x-none" smtClean="0"/>
              <a:t>9/9/2023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08E1FC-B923-5017-1FE2-9B0AE869A5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7DA9BE-8B53-A387-08F5-F1EC7B4EC9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1053D-C91E-154A-852D-8746597D28BD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776987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633D979-EB7D-30FA-8D53-9EE496BF5723}"/>
              </a:ext>
            </a:extLst>
          </p:cNvPr>
          <p:cNvSpPr txBox="1"/>
          <p:nvPr/>
        </p:nvSpPr>
        <p:spPr>
          <a:xfrm>
            <a:off x="1001486" y="-2351314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x-none" sz="2400" dirty="0"/>
          </a:p>
        </p:txBody>
      </p:sp>
      <p:sp>
        <p:nvSpPr>
          <p:cNvPr id="18" name="Google Shape;56;p13">
            <a:extLst>
              <a:ext uri="{FF2B5EF4-FFF2-40B4-BE49-F238E27FC236}">
                <a16:creationId xmlns:a16="http://schemas.microsoft.com/office/drawing/2014/main" id="{18D8E4B3-D5B8-DDE8-BBB4-26A56818C883}"/>
              </a:ext>
            </a:extLst>
          </p:cNvPr>
          <p:cNvSpPr txBox="1"/>
          <p:nvPr/>
        </p:nvSpPr>
        <p:spPr>
          <a:xfrm>
            <a:off x="331138" y="4112068"/>
            <a:ext cx="11589549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n-US" sz="2400" dirty="0">
                <a:latin typeface="Open Sans SemiBold"/>
                <a:ea typeface="Open Sans SemiBold"/>
                <a:cs typeface="Open Sans SemiBold"/>
                <a:sym typeface="Open Sans SemiBold"/>
              </a:rPr>
              <a:t>Author 1</a:t>
            </a:r>
            <a:r>
              <a:rPr lang="el" sz="2400" baseline="30000" dirty="0">
                <a:latin typeface="Open Sans SemiBold"/>
                <a:ea typeface="Open Sans SemiBold"/>
                <a:cs typeface="Open Sans SemiBold"/>
                <a:sym typeface="Open Sans SemiBold"/>
              </a:rPr>
              <a:t>1</a:t>
            </a:r>
            <a:r>
              <a:rPr lang="el" sz="2400" dirty="0">
                <a:latin typeface="Open Sans SemiBold"/>
                <a:ea typeface="Open Sans SemiBold"/>
                <a:cs typeface="Open Sans SemiBold"/>
                <a:sym typeface="Open Sans SemiBold"/>
              </a:rPr>
              <a:t>, </a:t>
            </a:r>
            <a:r>
              <a:rPr lang="en-US" sz="2400" dirty="0">
                <a:latin typeface="Open Sans SemiBold"/>
                <a:ea typeface="Open Sans SemiBold"/>
                <a:cs typeface="Open Sans SemiBold"/>
                <a:sym typeface="Open Sans SemiBold"/>
              </a:rPr>
              <a:t>Author 2</a:t>
            </a:r>
            <a:r>
              <a:rPr lang="en-GB" sz="2400" baseline="30000" dirty="0">
                <a:latin typeface="Open Sans SemiBold"/>
                <a:ea typeface="Open Sans SemiBold"/>
                <a:cs typeface="Open Sans SemiBold"/>
              </a:rPr>
              <a:t>2</a:t>
            </a:r>
            <a:r>
              <a:rPr lang="el-GR" sz="2400" dirty="0">
                <a:latin typeface="Open Sans SemiBold"/>
                <a:ea typeface="Open Sans SemiBold"/>
                <a:cs typeface="Open Sans SemiBold"/>
              </a:rPr>
              <a:t>, </a:t>
            </a:r>
            <a:r>
              <a:rPr lang="en-US" sz="2400" dirty="0">
                <a:latin typeface="Open Sans SemiBold"/>
                <a:ea typeface="Open Sans SemiBold"/>
                <a:cs typeface="Open Sans SemiBold"/>
              </a:rPr>
              <a:t>Author 3</a:t>
            </a:r>
            <a:r>
              <a:rPr lang="en-GB" sz="2400" baseline="30000" dirty="0">
                <a:latin typeface="Open Sans SemiBold"/>
                <a:ea typeface="Open Sans SemiBold"/>
                <a:cs typeface="Open Sans SemiBold"/>
              </a:rPr>
              <a:t>3</a:t>
            </a:r>
            <a:endParaRPr sz="2400" dirty="0"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  <p:sp>
        <p:nvSpPr>
          <p:cNvPr id="19" name="Google Shape;57;p13">
            <a:extLst>
              <a:ext uri="{FF2B5EF4-FFF2-40B4-BE49-F238E27FC236}">
                <a16:creationId xmlns:a16="http://schemas.microsoft.com/office/drawing/2014/main" id="{E6D84BBD-E35F-A100-E5D9-27FC099F1DE0}"/>
              </a:ext>
            </a:extLst>
          </p:cNvPr>
          <p:cNvSpPr txBox="1"/>
          <p:nvPr/>
        </p:nvSpPr>
        <p:spPr>
          <a:xfrm>
            <a:off x="31221" y="4540794"/>
            <a:ext cx="12160779" cy="98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l" sz="1600" dirty="0">
                <a:latin typeface="Open Sans"/>
                <a:ea typeface="Open Sans"/>
                <a:cs typeface="Open Sans"/>
                <a:sym typeface="Open Sans"/>
              </a:rPr>
              <a:t>1.</a:t>
            </a:r>
            <a:r>
              <a:rPr lang="en-US" sz="1600" dirty="0">
                <a:latin typeface="Open Sans"/>
                <a:ea typeface="Open Sans"/>
                <a:cs typeface="Open Sans"/>
                <a:sym typeface="Open Sans"/>
              </a:rPr>
              <a:t> University/Company Name, City, Country</a:t>
            </a:r>
            <a:endParaRPr sz="1600" dirty="0">
              <a:latin typeface="Open Sans"/>
              <a:ea typeface="Open Sans"/>
              <a:cs typeface="Open Sans"/>
              <a:sym typeface="Open Sans"/>
            </a:endParaRPr>
          </a:p>
          <a:p>
            <a:pPr algn="ctr"/>
            <a:r>
              <a:rPr lang="el" sz="1600" dirty="0">
                <a:latin typeface="Open Sans"/>
                <a:ea typeface="Open Sans"/>
                <a:cs typeface="Open Sans"/>
                <a:sym typeface="Open Sans"/>
              </a:rPr>
              <a:t>2. </a:t>
            </a:r>
            <a:r>
              <a:rPr lang="en-US" sz="1600" dirty="0">
                <a:latin typeface="Open Sans"/>
                <a:ea typeface="Open Sans"/>
                <a:cs typeface="Open Sans"/>
                <a:sym typeface="Open Sans"/>
              </a:rPr>
              <a:t>University/Company Name, City, Country</a:t>
            </a:r>
            <a:endParaRPr sz="16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ctr">
              <a:buClr>
                <a:schemeClr val="dk1"/>
              </a:buClr>
              <a:buSzPts val="1100"/>
            </a:pPr>
            <a:r>
              <a:rPr lang="el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3. </a:t>
            </a:r>
            <a:r>
              <a:rPr lang="en-US" sz="1600" dirty="0">
                <a:latin typeface="Open Sans"/>
                <a:ea typeface="Open Sans"/>
                <a:cs typeface="Open Sans"/>
                <a:sym typeface="Open Sans"/>
              </a:rPr>
              <a:t>University/Company Name, City, Country</a:t>
            </a:r>
            <a:endParaRPr lang="en-GB" sz="16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0" name="Google Shape;57;p13">
            <a:extLst>
              <a:ext uri="{FF2B5EF4-FFF2-40B4-BE49-F238E27FC236}">
                <a16:creationId xmlns:a16="http://schemas.microsoft.com/office/drawing/2014/main" id="{8AA0325B-31CE-574A-6445-2F6878756E01}"/>
              </a:ext>
            </a:extLst>
          </p:cNvPr>
          <p:cNvSpPr txBox="1"/>
          <p:nvPr/>
        </p:nvSpPr>
        <p:spPr>
          <a:xfrm>
            <a:off x="159218" y="6052897"/>
            <a:ext cx="12160779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n-US" sz="1600" dirty="0">
                <a:latin typeface="Open Sans"/>
                <a:ea typeface="Open Sans"/>
                <a:cs typeface="Open Sans"/>
                <a:sym typeface="Open Sans"/>
              </a:rPr>
              <a:t>Session Name</a:t>
            </a:r>
          </a:p>
          <a:p>
            <a:pPr algn="ctr"/>
            <a:r>
              <a:rPr lang="en-US" sz="1600" dirty="0">
                <a:latin typeface="Open Sans"/>
                <a:ea typeface="Open Sans"/>
                <a:cs typeface="Open Sans"/>
                <a:sym typeface="Open Sans"/>
              </a:rPr>
              <a:t>Date</a:t>
            </a:r>
            <a:endParaRPr lang="en-GB" sz="1600" dirty="0"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3" name="Straight Connector 4">
            <a:extLst>
              <a:ext uri="{FF2B5EF4-FFF2-40B4-BE49-F238E27FC236}">
                <a16:creationId xmlns:a16="http://schemas.microsoft.com/office/drawing/2014/main" id="{91096689-C672-5F33-3382-A11F63E5F3C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0" y="2327691"/>
            <a:ext cx="12192000" cy="0"/>
          </a:xfrm>
          <a:prstGeom prst="line">
            <a:avLst/>
          </a:prstGeom>
          <a:ln w="190500">
            <a:gradFill>
              <a:gsLst>
                <a:gs pos="0">
                  <a:srgbClr val="F4C210">
                    <a:alpha val="53000"/>
                  </a:srgbClr>
                </a:gs>
                <a:gs pos="100000">
                  <a:srgbClr val="0DBBCC">
                    <a:alpha val="56000"/>
                  </a:srgbClr>
                </a:gs>
              </a:gsLst>
              <a:lin ang="10800000" scaled="0"/>
            </a:gradFill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Straight Connector 4">
            <a:extLst>
              <a:ext uri="{FF2B5EF4-FFF2-40B4-BE49-F238E27FC236}">
                <a16:creationId xmlns:a16="http://schemas.microsoft.com/office/drawing/2014/main" id="{F8354ECF-4845-296F-8BEA-C01D3B530B2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0" y="3699291"/>
            <a:ext cx="12192000" cy="0"/>
          </a:xfrm>
          <a:prstGeom prst="line">
            <a:avLst/>
          </a:prstGeom>
          <a:ln w="190500">
            <a:gradFill>
              <a:gsLst>
                <a:gs pos="0">
                  <a:srgbClr val="F4C210">
                    <a:alpha val="53000"/>
                  </a:srgbClr>
                </a:gs>
                <a:gs pos="100000">
                  <a:srgbClr val="0DBBCC">
                    <a:alpha val="56000"/>
                  </a:srgbClr>
                </a:gs>
              </a:gsLst>
              <a:lin ang="10800000" scaled="0"/>
            </a:gradFill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" name="Google Shape;55;p13">
            <a:extLst>
              <a:ext uri="{FF2B5EF4-FFF2-40B4-BE49-F238E27FC236}">
                <a16:creationId xmlns:a16="http://schemas.microsoft.com/office/drawing/2014/main" id="{B17C055F-B0DE-17E8-5CCC-1AF7A76D2EB9}"/>
              </a:ext>
            </a:extLst>
          </p:cNvPr>
          <p:cNvSpPr txBox="1"/>
          <p:nvPr/>
        </p:nvSpPr>
        <p:spPr>
          <a:xfrm>
            <a:off x="274424" y="2615471"/>
            <a:ext cx="11643152" cy="820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n-GB" sz="3733" dirty="0">
                <a:latin typeface="Open Sans SemiBold"/>
                <a:ea typeface="Open Sans SemiBold"/>
                <a:cs typeface="Open Sans SemiBold"/>
                <a:sym typeface="Open Sans SemiBold"/>
              </a:rPr>
              <a:t>Title of Presentation</a:t>
            </a:r>
            <a:endParaRPr sz="3733" dirty="0"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F8455F07-39CC-6C58-F452-B249EBEC2EF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95514" y="44530"/>
            <a:ext cx="9967686" cy="962361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Title, Title, Title</a:t>
            </a:r>
            <a:endParaRPr lang="x-none" sz="4000" b="1" dirty="0">
              <a:latin typeface="Segoe UI" panose="020B0502040204020203" pitchFamily="34" charset="0"/>
              <a:ea typeface="Open Sans" panose="020B0606030504020204" pitchFamily="34" charset="0"/>
              <a:cs typeface="Segoe UI" panose="020B0502040204020203" pitchFamily="34" charset="0"/>
            </a:endParaRP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94B9A331-77B8-1987-4CAB-0619A4D113F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5514" y="1294923"/>
            <a:ext cx="6281057" cy="3641068"/>
          </a:xfrm>
        </p:spPr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Text</a:t>
            </a:r>
          </a:p>
          <a:p>
            <a:r>
              <a:rPr lang="en-US" dirty="0"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Text</a:t>
            </a:r>
            <a:endParaRPr lang="x-none" dirty="0">
              <a:latin typeface="Segoe UI" panose="020B0502040204020203" pitchFamily="34" charset="0"/>
              <a:ea typeface="Open Sans" panose="020B0606030504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17" name="Straight Connector 4">
            <a:extLst>
              <a:ext uri="{FF2B5EF4-FFF2-40B4-BE49-F238E27FC236}">
                <a16:creationId xmlns:a16="http://schemas.microsoft.com/office/drawing/2014/main" id="{339DEE20-445F-5718-A00E-A8569D0B92D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0" y="1006891"/>
            <a:ext cx="12192000" cy="0"/>
          </a:xfrm>
          <a:prstGeom prst="line">
            <a:avLst/>
          </a:prstGeom>
          <a:ln w="190500">
            <a:gradFill>
              <a:gsLst>
                <a:gs pos="0">
                  <a:srgbClr val="F4C210">
                    <a:alpha val="53000"/>
                  </a:srgbClr>
                </a:gs>
                <a:gs pos="100000">
                  <a:srgbClr val="0DBBCC">
                    <a:alpha val="56000"/>
                  </a:srgbClr>
                </a:gs>
              </a:gsLst>
              <a:lin ang="10800000" scaled="0"/>
            </a:gradFill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2A468D8-141B-537C-598D-A9E268C263AF}"/>
              </a:ext>
            </a:extLst>
          </p:cNvPr>
          <p:cNvSpPr txBox="1">
            <a:spLocks/>
          </p:cNvSpPr>
          <p:nvPr/>
        </p:nvSpPr>
        <p:spPr>
          <a:xfrm>
            <a:off x="1218883" y="6448425"/>
            <a:ext cx="8288401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defPPr>
              <a:defRPr lang="x-none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Impact" panose="020B080603090205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ICTR 2021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0EBD48A-5876-EE40-01A0-FF7222CDE266}"/>
              </a:ext>
            </a:extLst>
          </p:cNvPr>
          <p:cNvSpPr txBox="1">
            <a:spLocks/>
          </p:cNvSpPr>
          <p:nvPr/>
        </p:nvSpPr>
        <p:spPr>
          <a:xfrm>
            <a:off x="7030516" y="6448424"/>
            <a:ext cx="3939427" cy="180977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defPPr>
              <a:defRPr lang="x-none"/>
            </a:defPPr>
            <a:lvl1pPr marL="0" algn="r" defTabSz="914400" rtl="0" eaLnBrk="1" latinLnBrk="0" hangingPunct="1">
              <a:defRPr sz="100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September</a:t>
            </a:r>
            <a:r>
              <a:rPr lang="el-GR"/>
              <a:t> </a:t>
            </a:r>
            <a:r>
              <a:rPr lang="en-US"/>
              <a:t>2</a:t>
            </a:r>
            <a:r>
              <a:rPr lang="el-GR"/>
              <a:t>-</a:t>
            </a:r>
            <a:r>
              <a:rPr lang="en-US"/>
              <a:t>3</a:t>
            </a:r>
            <a:r>
              <a:rPr lang="el-GR"/>
              <a:t>, 20</a:t>
            </a:r>
            <a:r>
              <a:rPr lang="en-US"/>
              <a:t>21</a:t>
            </a:r>
            <a:r>
              <a:rPr lang="el-GR"/>
              <a:t> – </a:t>
            </a:r>
            <a:r>
              <a:rPr lang="en-US"/>
              <a:t>Rhodes</a:t>
            </a:r>
            <a:r>
              <a:rPr lang="el-GR"/>
              <a:t>, Greece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3A80486-4BC9-71D6-865A-33C0F80489A6}"/>
              </a:ext>
            </a:extLst>
          </p:cNvPr>
          <p:cNvSpPr txBox="1">
            <a:spLocks/>
          </p:cNvSpPr>
          <p:nvPr/>
        </p:nvSpPr>
        <p:spPr>
          <a:xfrm>
            <a:off x="11071516" y="6448425"/>
            <a:ext cx="812588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defPPr>
              <a:defRPr lang="x-none"/>
            </a:defPPr>
            <a:lvl1pPr marL="0" algn="r" defTabSz="914400" rtl="0" eaLnBrk="1" latinLnBrk="0" hangingPunct="1">
              <a:defRPr sz="100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4C99D79-8A4B-4031-B1E0-AF26F8EDF2BC}" type="slidenum">
              <a:rPr lang="el-GR" smtClean="0"/>
              <a:pPr/>
              <a:t>2</a:t>
            </a:fld>
            <a:endParaRPr lang="el-GR" dirty="0"/>
          </a:p>
        </p:txBody>
      </p:sp>
      <p:cxnSp>
        <p:nvCxnSpPr>
          <p:cNvPr id="11" name="Straight Connector 4">
            <a:extLst>
              <a:ext uri="{FF2B5EF4-FFF2-40B4-BE49-F238E27FC236}">
                <a16:creationId xmlns:a16="http://schemas.microsoft.com/office/drawing/2014/main" id="{F89354CF-E9FC-DE83-551A-FAB65056942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0" y="6330533"/>
            <a:ext cx="12192000" cy="0"/>
          </a:xfrm>
          <a:prstGeom prst="line">
            <a:avLst/>
          </a:prstGeom>
          <a:ln w="25400">
            <a:gradFill>
              <a:gsLst>
                <a:gs pos="0">
                  <a:srgbClr val="F4C210">
                    <a:alpha val="53000"/>
                  </a:srgbClr>
                </a:gs>
                <a:gs pos="100000">
                  <a:srgbClr val="0DBBCC">
                    <a:alpha val="56000"/>
                  </a:srgbClr>
                </a:gs>
              </a:gsLst>
              <a:lin ang="10800000" scaled="0"/>
            </a:gradFill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3114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633D979-EB7D-30FA-8D53-9EE496BF5723}"/>
              </a:ext>
            </a:extLst>
          </p:cNvPr>
          <p:cNvSpPr txBox="1"/>
          <p:nvPr/>
        </p:nvSpPr>
        <p:spPr>
          <a:xfrm>
            <a:off x="1001486" y="-2351314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x-none" sz="2400" dirty="0"/>
          </a:p>
        </p:txBody>
      </p:sp>
      <p:sp>
        <p:nvSpPr>
          <p:cNvPr id="17" name="Google Shape;55;p13">
            <a:extLst>
              <a:ext uri="{FF2B5EF4-FFF2-40B4-BE49-F238E27FC236}">
                <a16:creationId xmlns:a16="http://schemas.microsoft.com/office/drawing/2014/main" id="{17C8EB14-E985-A176-1E89-5111BFD457AA}"/>
              </a:ext>
            </a:extLst>
          </p:cNvPr>
          <p:cNvSpPr txBox="1"/>
          <p:nvPr/>
        </p:nvSpPr>
        <p:spPr>
          <a:xfrm>
            <a:off x="318438" y="3513034"/>
            <a:ext cx="11643152" cy="820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n-GB" sz="3733" dirty="0">
                <a:latin typeface="Segoe UI" panose="020B0502040204020203" pitchFamily="34" charset="0"/>
                <a:ea typeface="Open Sans SemiBold"/>
                <a:cs typeface="Segoe UI" panose="020B0502040204020203" pitchFamily="34" charset="0"/>
                <a:sym typeface="Open Sans SemiBold"/>
              </a:rPr>
              <a:t>Thank you for your attention!</a:t>
            </a:r>
            <a:endParaRPr sz="3733" dirty="0">
              <a:latin typeface="Segoe UI" panose="020B0502040204020203" pitchFamily="34" charset="0"/>
              <a:ea typeface="Open Sans SemiBold"/>
              <a:cs typeface="Segoe UI" panose="020B0502040204020203" pitchFamily="34" charset="0"/>
              <a:sym typeface="Open Sans SemiBold"/>
            </a:endParaRPr>
          </a:p>
        </p:txBody>
      </p:sp>
      <p:cxnSp>
        <p:nvCxnSpPr>
          <p:cNvPr id="3" name="Straight Connector 4">
            <a:extLst>
              <a:ext uri="{FF2B5EF4-FFF2-40B4-BE49-F238E27FC236}">
                <a16:creationId xmlns:a16="http://schemas.microsoft.com/office/drawing/2014/main" id="{9F92AE4A-6984-728C-0CD3-BE8015400EF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0" y="2327691"/>
            <a:ext cx="12192000" cy="0"/>
          </a:xfrm>
          <a:prstGeom prst="line">
            <a:avLst/>
          </a:prstGeom>
          <a:ln w="190500">
            <a:gradFill>
              <a:gsLst>
                <a:gs pos="0">
                  <a:srgbClr val="F4C210">
                    <a:alpha val="53000"/>
                  </a:srgbClr>
                </a:gs>
                <a:gs pos="100000">
                  <a:srgbClr val="0DBBCC">
                    <a:alpha val="56000"/>
                  </a:srgbClr>
                </a:gs>
              </a:gsLst>
              <a:lin ang="10800000" scaled="0"/>
            </a:gradFill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" name="Google Shape;56;p13">
            <a:extLst>
              <a:ext uri="{FF2B5EF4-FFF2-40B4-BE49-F238E27FC236}">
                <a16:creationId xmlns:a16="http://schemas.microsoft.com/office/drawing/2014/main" id="{F7387D38-0C2E-C99A-9A30-7868C88079AC}"/>
              </a:ext>
            </a:extLst>
          </p:cNvPr>
          <p:cNvSpPr txBox="1"/>
          <p:nvPr/>
        </p:nvSpPr>
        <p:spPr>
          <a:xfrm>
            <a:off x="318438" y="4531168"/>
            <a:ext cx="11589549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n-US" sz="2400" dirty="0">
                <a:latin typeface="Segoe UI" panose="020B0502040204020203" pitchFamily="34" charset="0"/>
                <a:ea typeface="Open Sans SemiBold"/>
                <a:cs typeface="Segoe UI" panose="020B0502040204020203" pitchFamily="34" charset="0"/>
                <a:sym typeface="Open Sans SemiBold"/>
              </a:rPr>
              <a:t>Name of the Presenter</a:t>
            </a:r>
            <a:endParaRPr sz="2400" dirty="0">
              <a:latin typeface="Segoe UI" panose="020B0502040204020203" pitchFamily="34" charset="0"/>
              <a:ea typeface="Open Sans SemiBold"/>
              <a:cs typeface="Segoe UI" panose="020B0502040204020203" pitchFamily="34" charset="0"/>
              <a:sym typeface="Open Sans SemiBold"/>
            </a:endParaRPr>
          </a:p>
        </p:txBody>
      </p:sp>
      <p:sp>
        <p:nvSpPr>
          <p:cNvPr id="8" name="Google Shape;57;p13">
            <a:extLst>
              <a:ext uri="{FF2B5EF4-FFF2-40B4-BE49-F238E27FC236}">
                <a16:creationId xmlns:a16="http://schemas.microsoft.com/office/drawing/2014/main" id="{EAF432EC-EC41-8A49-62A7-2EA2C360BFAF}"/>
              </a:ext>
            </a:extLst>
          </p:cNvPr>
          <p:cNvSpPr txBox="1"/>
          <p:nvPr/>
        </p:nvSpPr>
        <p:spPr>
          <a:xfrm>
            <a:off x="18521" y="4959894"/>
            <a:ext cx="12160779" cy="492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n-US" sz="1600" dirty="0">
                <a:latin typeface="Segoe UI" panose="020B0502040204020203" pitchFamily="34" charset="0"/>
                <a:ea typeface="Open Sans"/>
                <a:cs typeface="Segoe UI" panose="020B0502040204020203" pitchFamily="34" charset="0"/>
                <a:sym typeface="Open Sans"/>
              </a:rPr>
              <a:t>Contact email</a:t>
            </a:r>
            <a:endParaRPr lang="en-GB" sz="1600" dirty="0">
              <a:latin typeface="Segoe UI" panose="020B0502040204020203" pitchFamily="34" charset="0"/>
              <a:ea typeface="Open Sans"/>
              <a:cs typeface="Segoe UI" panose="020B0502040204020203" pitchFamily="34" charset="0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692498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80</Words>
  <Application>Microsoft Office PowerPoint</Application>
  <PresentationFormat>Widescreen</PresentationFormat>
  <Paragraphs>16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Impact</vt:lpstr>
      <vt:lpstr>Open Sans</vt:lpstr>
      <vt:lpstr>Open Sans SemiBold</vt:lpstr>
      <vt:lpstr>Segoe UI</vt:lpstr>
      <vt:lpstr>Office Theme</vt:lpstr>
      <vt:lpstr>PowerPoint Presentation</vt:lpstr>
      <vt:lpstr>Title, Title,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Ioanna Pagoni</dc:creator>
  <cp:lastModifiedBy>Panagiotis Papantoniou</cp:lastModifiedBy>
  <cp:revision>13</cp:revision>
  <dcterms:created xsi:type="dcterms:W3CDTF">2023-08-30T03:27:48Z</dcterms:created>
  <dcterms:modified xsi:type="dcterms:W3CDTF">2023-09-09T04:45:08Z</dcterms:modified>
</cp:coreProperties>
</file>